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6" r:id="rId2"/>
    <p:sldId id="258" r:id="rId3"/>
    <p:sldId id="261" r:id="rId4"/>
    <p:sldId id="260" r:id="rId5"/>
    <p:sldId id="265" r:id="rId6"/>
    <p:sldId id="268" r:id="rId7"/>
    <p:sldId id="262" r:id="rId8"/>
    <p:sldId id="270" r:id="rId9"/>
    <p:sldId id="279" r:id="rId10"/>
    <p:sldId id="263" r:id="rId11"/>
    <p:sldId id="272" r:id="rId12"/>
    <p:sldId id="264" r:id="rId13"/>
    <p:sldId id="288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8F"/>
    <a:srgbClr val="00E266"/>
    <a:srgbClr val="007635"/>
    <a:srgbClr val="E2E2E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54" y="66"/>
      </p:cViewPr>
      <p:guideLst>
        <p:guide orient="horz" pos="2160"/>
        <p:guide pos="3840"/>
        <p:guide pos="325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66664" y="1842151"/>
            <a:ext cx="7851003" cy="41437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5973" y="3652950"/>
            <a:ext cx="8079458" cy="1235276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2505" y="2872825"/>
            <a:ext cx="11819823" cy="1576345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63720" y="3230784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共享停车位信息管理系统的设计与实现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0396" y="53110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：刘立嘉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底云飞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第四部分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面临问题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1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面临问题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73394" y="1889353"/>
            <a:ext cx="3871812" cy="6354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96427" y="1889353"/>
            <a:ext cx="323197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smtClean="0">
                <a:solidFill>
                  <a:schemeClr val="bg1"/>
                </a:solidFill>
              </a:rPr>
              <a:t>1.</a:t>
            </a:r>
            <a:r>
              <a:rPr lang="zh-CN" altLang="en-US" sz="2400" b="1" smtClean="0">
                <a:solidFill>
                  <a:schemeClr val="bg1"/>
                </a:solidFill>
              </a:rPr>
              <a:t>怎样实现共享目的？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0" name="矩形 55"/>
          <p:cNvSpPr/>
          <p:nvPr/>
        </p:nvSpPr>
        <p:spPr>
          <a:xfrm>
            <a:off x="1724529" y="1925719"/>
            <a:ext cx="10114273" cy="41817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21" name="矩形 20"/>
          <p:cNvSpPr/>
          <p:nvPr/>
        </p:nvSpPr>
        <p:spPr>
          <a:xfrm>
            <a:off x="1273394" y="3258933"/>
            <a:ext cx="3871812" cy="657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96427" y="3258933"/>
            <a:ext cx="2470547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smtClean="0">
                <a:solidFill>
                  <a:schemeClr val="bg1"/>
                </a:solidFill>
              </a:rPr>
              <a:t>2.</a:t>
            </a:r>
            <a:r>
              <a:rPr lang="zh-CN" altLang="en-US" sz="2400" b="1" smtClean="0">
                <a:solidFill>
                  <a:schemeClr val="bg1"/>
                </a:solidFill>
              </a:rPr>
              <a:t>如何打印协议？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1639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第五部分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解决办法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1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05 | </a:t>
            </a:r>
            <a:r>
              <a:rPr lang="zh-CN" altLang="en-US" sz="3200" b="1">
                <a:solidFill>
                  <a:schemeClr val="bg1"/>
                </a:solidFill>
              </a:rPr>
              <a:t>解决办法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3394" y="1438974"/>
            <a:ext cx="3871812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96427" y="1438974"/>
            <a:ext cx="247054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smtClean="0">
                <a:solidFill>
                  <a:schemeClr val="bg1"/>
                </a:solidFill>
              </a:rPr>
              <a:t>1.</a:t>
            </a:r>
            <a:r>
              <a:rPr lang="zh-CN" altLang="en-US" b="1" smtClean="0">
                <a:solidFill>
                  <a:schemeClr val="bg1"/>
                </a:solidFill>
              </a:rPr>
              <a:t>怎样实现共享目的？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矩形 55"/>
          <p:cNvSpPr/>
          <p:nvPr/>
        </p:nvSpPr>
        <p:spPr>
          <a:xfrm>
            <a:off x="1724529" y="1925719"/>
            <a:ext cx="10114273" cy="83098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smtClean="0"/>
              <a:t>实现共享目的可以让业主通过主动分时购买停车位的方式，即业主按照个人情况，根据自己停车时间，选择合适时间、合适地点的停车位来进行购买，与业务签订相应购买协议。</a:t>
            </a:r>
            <a:endParaRPr lang="en-US" altLang="zh-CN" sz="1600" dirty="0"/>
          </a:p>
        </p:txBody>
      </p:sp>
      <p:sp>
        <p:nvSpPr>
          <p:cNvPr id="20" name="矩形 19"/>
          <p:cNvSpPr/>
          <p:nvPr/>
        </p:nvSpPr>
        <p:spPr>
          <a:xfrm>
            <a:off x="1273394" y="3258933"/>
            <a:ext cx="3871812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96427" y="3258933"/>
            <a:ext cx="384877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smtClean="0">
                <a:solidFill>
                  <a:schemeClr val="bg1"/>
                </a:solidFill>
              </a:rPr>
              <a:t>2.</a:t>
            </a:r>
            <a:r>
              <a:rPr lang="zh-CN" altLang="en-US" b="1" smtClean="0">
                <a:solidFill>
                  <a:schemeClr val="bg1"/>
                </a:solidFill>
              </a:rPr>
              <a:t>如何打印协议？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2" name="矩形 55"/>
          <p:cNvSpPr/>
          <p:nvPr/>
        </p:nvSpPr>
        <p:spPr>
          <a:xfrm>
            <a:off x="1724529" y="3745678"/>
            <a:ext cx="10114273" cy="83098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smtClean="0"/>
              <a:t>对于协议的打印，结合</a:t>
            </a:r>
            <a:r>
              <a:rPr lang="en-US" altLang="zh-CN" sz="1600" smtClean="0"/>
              <a:t>CSS</a:t>
            </a:r>
            <a:r>
              <a:rPr lang="zh-CN" altLang="en-US" sz="1600" smtClean="0"/>
              <a:t>，对网页进行预先的设置，包括协议的格式，以及协议的模板内容，然后根据相应的购买情况写入对应的购买信息，进行打印。</a:t>
            </a:r>
            <a:endParaRPr lang="en-US" altLang="zh-CN" sz="16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1802538"/>
      </p:ext>
    </p:extLst>
  </p:cSld>
  <p:clrMapOvr>
    <a:masterClrMapping/>
  </p:clrMapOvr>
  <p:transition spd="med">
    <p:pull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2505" y="2872825"/>
            <a:ext cx="11819823" cy="1576345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18157" y="3230784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感谢各位老师评判指导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0396" y="53110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：刘立嘉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底云飞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18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 rot="5400000" flipH="1">
            <a:off x="175456" y="830314"/>
            <a:ext cx="6213249" cy="5197367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818798" y="1093667"/>
            <a:ext cx="821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7592" y="12684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/>
              <a:t>课题背景</a:t>
            </a:r>
            <a:endParaRPr lang="zh-CN" altLang="en-US" sz="32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187592" y="2197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课题意义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187592" y="31267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主要任务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8187592" y="40559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面临问题</a:t>
            </a:r>
            <a:endParaRPr lang="zh-CN" altLang="en-US" sz="3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8187592" y="49851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解决办法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818798" y="2024216"/>
            <a:ext cx="904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18798" y="2954765"/>
            <a:ext cx="92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03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18798" y="3885314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04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8798" y="4815863"/>
            <a:ext cx="928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05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62022" y="10109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</a:rPr>
              <a:t>目录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0819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</a:rPr>
              <a:t>第一部分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mtClean="0"/>
              <a:t>课题背景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18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 </a:t>
            </a:r>
            <a:r>
              <a:rPr lang="en-US" altLang="zh-CN" sz="3200" b="1" smtClean="0">
                <a:solidFill>
                  <a:schemeClr val="bg1"/>
                </a:solidFill>
              </a:rPr>
              <a:t>| </a:t>
            </a:r>
            <a:r>
              <a:rPr lang="zh-CN" altLang="en-US" sz="3200" b="1" smtClean="0">
                <a:solidFill>
                  <a:schemeClr val="bg1"/>
                </a:solidFill>
              </a:rPr>
              <a:t>课题背景</a:t>
            </a:r>
            <a:r>
              <a:rPr lang="en-US" altLang="zh-CN" sz="3200" b="1" smtClean="0">
                <a:solidFill>
                  <a:schemeClr val="bg1"/>
                </a:solidFill>
              </a:rPr>
              <a:t>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3394" y="1438974"/>
            <a:ext cx="3871812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96427" y="1438974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smtClean="0">
                <a:solidFill>
                  <a:schemeClr val="bg1"/>
                </a:solidFill>
              </a:rPr>
              <a:t>“停车难”“问题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矩形 55"/>
          <p:cNvSpPr/>
          <p:nvPr/>
        </p:nvSpPr>
        <p:spPr>
          <a:xfrm>
            <a:off x="1724529" y="1925719"/>
            <a:ext cx="10114273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/>
              <a:t>随着我国城市化进程加快以及机动车数量的剧增，停车难问题愈加突出。路内停车虽然能一定程度上缓解停车位不足的问题，但却严重影响道路的通行能力。我国许多停车矛盾非常突出的大城市，如北京、上海、宁波、杭州等都纷纷尝试居住区错时停车方式。</a:t>
            </a:r>
            <a:endParaRPr lang="en-US" altLang="zh-CN" sz="1600" dirty="0"/>
          </a:p>
        </p:txBody>
      </p:sp>
      <p:sp>
        <p:nvSpPr>
          <p:cNvPr id="20" name="矩形 19"/>
          <p:cNvSpPr/>
          <p:nvPr/>
        </p:nvSpPr>
        <p:spPr>
          <a:xfrm>
            <a:off x="1273394" y="3258933"/>
            <a:ext cx="3871812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96427" y="3258933"/>
            <a:ext cx="3848779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smtClean="0">
                <a:solidFill>
                  <a:schemeClr val="bg1"/>
                </a:solidFill>
              </a:rPr>
              <a:t>居住区停车位类型为共享提供条件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2" name="矩形 55"/>
          <p:cNvSpPr/>
          <p:nvPr/>
        </p:nvSpPr>
        <p:spPr>
          <a:xfrm>
            <a:off x="1724529" y="3745678"/>
            <a:ext cx="10114273" cy="193897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1600"/>
              <a:t>我国的居住区停车位主要有以下几种类型：第一种是早期的开放型居住区，大多没有私家停车位，采用地上停车方式，居民停车位共用，但是存在许多私自安装车位锁情况。第二种有新建的开放型居住区，一般配建有地下停车场，采取出售或出租形式，物业公司统一负责对停车位管理。第三种是封闭型居住区，地上、地下停车位大多是出租或出售，一般也是由物业公司统一</a:t>
            </a:r>
            <a:r>
              <a:rPr lang="zh-CN" altLang="zh-CN" sz="1600"/>
              <a:t>管理</a:t>
            </a:r>
            <a:r>
              <a:rPr lang="zh-CN" altLang="zh-CN" sz="1600" smtClean="0"/>
              <a:t>。</a:t>
            </a:r>
            <a:r>
              <a:rPr lang="zh-CN" altLang="en-US" sz="1600" smtClean="0"/>
              <a:t>以上三种类型居住区停车位类型都存在可供共享的停车位。</a:t>
            </a:r>
            <a:endParaRPr lang="en-US" altLang="zh-CN" sz="16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771487"/>
      </p:ext>
    </p:extLst>
  </p:cSld>
  <p:clrMapOvr>
    <a:masterClrMapping/>
  </p:clrMapOvr>
  <p:transition spd="med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第二部分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课题意义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</a:t>
            </a:r>
            <a:r>
              <a:rPr lang="zh-CN" altLang="en-US" sz="3200" b="1" dirty="0">
                <a:solidFill>
                  <a:schemeClr val="bg1"/>
                </a:solidFill>
              </a:rPr>
              <a:t>意义</a:t>
            </a:r>
          </a:p>
        </p:txBody>
      </p:sp>
      <p:sp>
        <p:nvSpPr>
          <p:cNvPr id="2" name="矩形 1"/>
          <p:cNvSpPr/>
          <p:nvPr/>
        </p:nvSpPr>
        <p:spPr>
          <a:xfrm>
            <a:off x="4985840" y="1701801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89345" y="188354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white"/>
                </a:solidFill>
              </a:rPr>
              <a:t>课题意义</a:t>
            </a:r>
          </a:p>
        </p:txBody>
      </p:sp>
      <p:sp>
        <p:nvSpPr>
          <p:cNvPr id="14" name="矩形 13"/>
          <p:cNvSpPr/>
          <p:nvPr/>
        </p:nvSpPr>
        <p:spPr>
          <a:xfrm>
            <a:off x="8391345" y="345911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403153" y="437726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413647" y="3610745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>
                <a:solidFill>
                  <a:prstClr val="white"/>
                </a:solidFill>
              </a:rPr>
              <a:t>提高</a:t>
            </a:r>
            <a:r>
              <a:rPr lang="zh-CN" altLang="en-US" sz="3200" b="1" smtClean="0">
                <a:solidFill>
                  <a:prstClr val="white"/>
                </a:solidFill>
              </a:rPr>
              <a:t>利用率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1" name="矩形 55"/>
          <p:cNvSpPr/>
          <p:nvPr/>
        </p:nvSpPr>
        <p:spPr>
          <a:xfrm>
            <a:off x="8599726" y="4407376"/>
            <a:ext cx="1864359" cy="134689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smtClean="0">
                <a:solidFill>
                  <a:srgbClr val="404040"/>
                </a:solidFill>
                <a:latin typeface="+mj-ea"/>
                <a:ea typeface="+mj-ea"/>
              </a:rPr>
              <a:t>原来的停车位空闲时间较多，业主分时购买，分时停车，能够提高停车位的利用率。</a:t>
            </a:r>
            <a:endParaRPr lang="en-US" altLang="zh-CN" sz="14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83571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995379" y="434715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211055" y="3580635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smtClean="0">
                <a:solidFill>
                  <a:prstClr val="white"/>
                </a:solidFill>
              </a:rPr>
              <a:t>减少支出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7" name="矩形 55"/>
          <p:cNvSpPr/>
          <p:nvPr/>
        </p:nvSpPr>
        <p:spPr>
          <a:xfrm>
            <a:off x="5191952" y="4377266"/>
            <a:ext cx="1864359" cy="167005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rgbClr val="404040"/>
                </a:solidFill>
                <a:latin typeface="+mj-ea"/>
              </a:rPr>
              <a:t>由于业主购买的是分时共享的停车位，所以相比于购买全天的会减少购买停车位的支出。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62581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374389" y="434715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590065" y="3580635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smtClean="0">
                <a:solidFill>
                  <a:prstClr val="white"/>
                </a:solidFill>
              </a:rPr>
              <a:t>增加收入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3" name="矩形 55"/>
          <p:cNvSpPr/>
          <p:nvPr/>
        </p:nvSpPr>
        <p:spPr>
          <a:xfrm>
            <a:off x="1570962" y="4377266"/>
            <a:ext cx="1864359" cy="134689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smtClean="0">
                <a:solidFill>
                  <a:srgbClr val="404040"/>
                </a:solidFill>
                <a:latin typeface="+mj-ea"/>
                <a:ea typeface="+mj-ea"/>
              </a:rPr>
              <a:t>停车位共享之后，会增加购买人数，可以提高物业的停车位收入。</a:t>
            </a:r>
            <a:endParaRPr lang="en-US" altLang="zh-CN" sz="14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cxnSp>
        <p:nvCxnSpPr>
          <p:cNvPr id="16" name="直接箭头连接符 15"/>
          <p:cNvCxnSpPr>
            <a:stCxn id="2" idx="2"/>
            <a:endCxn id="38" idx="0"/>
          </p:cNvCxnSpPr>
          <p:nvPr/>
        </p:nvCxnSpPr>
        <p:spPr>
          <a:xfrm flipH="1">
            <a:off x="2472740" y="2650067"/>
            <a:ext cx="3623259" cy="7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32" idx="0"/>
          </p:cNvCxnSpPr>
          <p:nvPr/>
        </p:nvCxnSpPr>
        <p:spPr>
          <a:xfrm flipH="1">
            <a:off x="6093730" y="2650067"/>
            <a:ext cx="2269" cy="7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" idx="2"/>
            <a:endCxn id="14" idx="0"/>
          </p:cNvCxnSpPr>
          <p:nvPr/>
        </p:nvCxnSpPr>
        <p:spPr>
          <a:xfrm>
            <a:off x="6095999" y="2650067"/>
            <a:ext cx="3405505" cy="80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59089"/>
      </p:ext>
    </p:extLst>
  </p:cSld>
  <p:clrMapOvr>
    <a:masterClrMapping/>
  </p:clrMapOvr>
  <p:transition spd="med"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第三部分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主要任务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39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9613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03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主要任务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09" y="1951630"/>
            <a:ext cx="9981667" cy="35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81513"/>
      </p:ext>
    </p:extLst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03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主要任务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59096"/>
              </p:ext>
            </p:extLst>
          </p:nvPr>
        </p:nvGraphicFramePr>
        <p:xfrm>
          <a:off x="515938" y="1727200"/>
          <a:ext cx="6485994" cy="44294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01934">
                  <a:extLst>
                    <a:ext uri="{9D8B030D-6E8A-4147-A177-3AD203B41FA5}">
                      <a16:colId xmlns:a16="http://schemas.microsoft.com/office/drawing/2014/main" xmlns="" val="2451099908"/>
                    </a:ext>
                  </a:extLst>
                </a:gridCol>
                <a:gridCol w="4284060">
                  <a:extLst>
                    <a:ext uri="{9D8B030D-6E8A-4147-A177-3AD203B41FA5}">
                      <a16:colId xmlns:a16="http://schemas.microsoft.com/office/drawing/2014/main" xmlns="" val="1220246460"/>
                    </a:ext>
                  </a:extLst>
                </a:gridCol>
              </a:tblGrid>
              <a:tr h="12950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任务</a:t>
                      </a:r>
                      <a:endParaRPr lang="zh-CN" alt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标题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1334400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任务一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分时购买停车位管理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24234850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任务二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车辆出入信息管理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9323913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任务三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普通用户信息管理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4116687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任务四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停车场管理员信息管理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77472542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任务五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停车场信息管理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28089603"/>
                  </a:ext>
                </a:extLst>
              </a:tr>
            </a:tbl>
          </a:graphicData>
        </a:graphic>
      </p:graphicFrame>
      <p:sp>
        <p:nvSpPr>
          <p:cNvPr id="13" name="矩形 55"/>
          <p:cNvSpPr/>
          <p:nvPr/>
        </p:nvSpPr>
        <p:spPr>
          <a:xfrm>
            <a:off x="7227559" y="2392331"/>
            <a:ext cx="4485016" cy="279703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smtClean="0">
                <a:solidFill>
                  <a:srgbClr val="404040"/>
                </a:solidFill>
                <a:latin typeface="+mj-ea"/>
                <a:ea typeface="+mj-ea"/>
              </a:rPr>
              <a:t>系统主要任务包含五个模块信息，其中分时购买停车位信息管理是系统主要模块，业主根据个人情况选择合适的停车位进行购买。</a:t>
            </a:r>
            <a:endParaRPr lang="en-US" altLang="zh-CN" sz="24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6877042"/>
      </p:ext>
    </p:extLst>
  </p:cSld>
  <p:clrMapOvr>
    <a:masterClrMapping/>
  </p:clrMapOvr>
  <p:transition spd="med">
    <p:pull dir="d"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517</Words>
  <Application>Microsoft Office PowerPoint</Application>
  <PresentationFormat>宽屏</PresentationFormat>
  <Paragraphs>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Arial</vt:lpstr>
      <vt:lpstr>Century Gothic</vt:lpstr>
      <vt:lpstr>Impact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diy</cp:lastModifiedBy>
  <cp:revision>49</cp:revision>
  <dcterms:created xsi:type="dcterms:W3CDTF">2015-08-18T02:51:41Z</dcterms:created>
  <dcterms:modified xsi:type="dcterms:W3CDTF">2017-09-22T09:35:50Z</dcterms:modified>
  <cp:category/>
</cp:coreProperties>
</file>